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obo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9e0a7469a2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9e0a7469a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9e0a7469a2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9e0a7469a2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9e0a7469a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9e0a7469a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9e0a7469a2_0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9e0a7469a2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9e0a7469a2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9e0a7469a2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9e0a7469a2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9e0a7469a2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9e0a7469a2_0_10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9e0a7469a2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9e0a7469a2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9e0a7469a2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9e0a7469a2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9e0a7469a2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9e0a7469a2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9e0a7469a2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9e0a7469a2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9e0a7469a2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9e0a7469a2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9e0a7469a2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9e0a7469a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9e0a7469a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9e0a7469a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9e0a7469a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9e0a7469a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9e0a7469a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9e0a7469a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9e0a7469a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3"/>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68" name="Google Shape;68;p13"/>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fr" sz="4800"/>
              <a:t>Capstone Project</a:t>
            </a:r>
            <a:endParaRPr b="1" sz="4800"/>
          </a:p>
          <a:p>
            <a:pPr indent="0" lvl="0" marL="0" rtl="0" algn="l">
              <a:spcBef>
                <a:spcPts val="0"/>
              </a:spcBef>
              <a:spcAft>
                <a:spcPts val="0"/>
              </a:spcAft>
              <a:buNone/>
            </a:pPr>
            <a:r>
              <a:rPr lang="fr" sz="4800"/>
              <a:t>Car accident severity (Week 2)</a:t>
            </a:r>
            <a:endParaRPr sz="4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431800" lvl="0" marL="457200" rtl="0" algn="l">
              <a:spcBef>
                <a:spcPts val="0"/>
              </a:spcBef>
              <a:spcAft>
                <a:spcPts val="0"/>
              </a:spcAft>
              <a:buSzPts val="3200"/>
              <a:buAutoNum type="alphaLcPeriod"/>
            </a:pPr>
            <a:r>
              <a:rPr lang="fr"/>
              <a:t>Decision Tree Analysis</a:t>
            </a:r>
            <a:endParaRPr/>
          </a:p>
        </p:txBody>
      </p:sp>
      <p:sp>
        <p:nvSpPr>
          <p:cNvPr id="128" name="Google Shape;128;p22"/>
          <p:cNvSpPr txBox="1"/>
          <p:nvPr>
            <p:ph idx="1" type="body"/>
          </p:nvPr>
        </p:nvSpPr>
        <p:spPr>
          <a:xfrm>
            <a:off x="471900" y="1919075"/>
            <a:ext cx="73272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800"/>
              <a:t>Decision Tree </a:t>
            </a:r>
            <a:r>
              <a:rPr lang="fr" sz="1800"/>
              <a:t>Classifier </a:t>
            </a:r>
            <a:r>
              <a:rPr lang="fr" sz="1800"/>
              <a:t>from the scikit-learn library was used to run the Decision Tree Classification model on the Car Accident Severity data.</a:t>
            </a:r>
            <a:endParaRPr sz="1800"/>
          </a:p>
          <a:p>
            <a:pPr indent="0" lvl="0" marL="0" rtl="0" algn="l">
              <a:spcBef>
                <a:spcPts val="1600"/>
              </a:spcBef>
              <a:spcAft>
                <a:spcPts val="0"/>
              </a:spcAft>
              <a:buNone/>
            </a:pPr>
            <a:r>
              <a:rPr lang="fr" sz="1800"/>
              <a:t>The criterion chosen for the classier was `entropy' and the max depth was `6'. The post SMOTE balanced data was used to predict and t the Decision Tree Classifier.</a:t>
            </a:r>
            <a:endParaRPr sz="1800"/>
          </a:p>
          <a:p>
            <a:pPr indent="0" lvl="0" marL="0" rtl="0" algn="l">
              <a:spcBef>
                <a:spcPts val="1600"/>
              </a:spcBef>
              <a:spcAft>
                <a:spcPts val="1600"/>
              </a:spcAft>
              <a:buNone/>
            </a:pPr>
            <a:r>
              <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237325" y="248350"/>
            <a:ext cx="7869300" cy="67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2000"/>
              <a:t>Classification Report</a:t>
            </a:r>
            <a:endParaRPr sz="2000"/>
          </a:p>
        </p:txBody>
      </p:sp>
      <p:pic>
        <p:nvPicPr>
          <p:cNvPr id="134" name="Google Shape;134;p23"/>
          <p:cNvPicPr preferRelativeResize="0"/>
          <p:nvPr/>
        </p:nvPicPr>
        <p:blipFill>
          <a:blip r:embed="rId3">
            <a:alphaModFix/>
          </a:blip>
          <a:stretch>
            <a:fillRect/>
          </a:stretch>
        </p:blipFill>
        <p:spPr>
          <a:xfrm>
            <a:off x="0" y="1786234"/>
            <a:ext cx="9144001" cy="254938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237325" y="248350"/>
            <a:ext cx="7869300" cy="67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2000"/>
              <a:t>Confusion Matrix</a:t>
            </a:r>
            <a:endParaRPr sz="2000"/>
          </a:p>
        </p:txBody>
      </p:sp>
      <p:pic>
        <p:nvPicPr>
          <p:cNvPr id="140" name="Google Shape;140;p24"/>
          <p:cNvPicPr preferRelativeResize="0"/>
          <p:nvPr/>
        </p:nvPicPr>
        <p:blipFill>
          <a:blip r:embed="rId3">
            <a:alphaModFix/>
          </a:blip>
          <a:stretch>
            <a:fillRect/>
          </a:stretch>
        </p:blipFill>
        <p:spPr>
          <a:xfrm>
            <a:off x="2893225" y="506688"/>
            <a:ext cx="5912101" cy="4130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b. Logistic Regression</a:t>
            </a:r>
            <a:endParaRPr/>
          </a:p>
        </p:txBody>
      </p:sp>
      <p:sp>
        <p:nvSpPr>
          <p:cNvPr id="146" name="Google Shape;146;p25"/>
          <p:cNvSpPr txBox="1"/>
          <p:nvPr>
            <p:ph idx="1" type="body"/>
          </p:nvPr>
        </p:nvSpPr>
        <p:spPr>
          <a:xfrm>
            <a:off x="471900" y="1919075"/>
            <a:ext cx="73272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800"/>
              <a:t>Logistic Regression from the scikit-learn library was used to run the Logistic Regression Classification model on the Car Accident Severity data. The C used for regularization strength was `0.01' whereas the solver used was `liblinear'.</a:t>
            </a:r>
            <a:endParaRPr sz="1800"/>
          </a:p>
          <a:p>
            <a:pPr indent="0" lvl="0" marL="0" rtl="0" algn="l">
              <a:spcBef>
                <a:spcPts val="1600"/>
              </a:spcBef>
              <a:spcAft>
                <a:spcPts val="0"/>
              </a:spcAft>
              <a:buNone/>
            </a:pPr>
            <a:r>
              <a:rPr lang="fr" sz="1800"/>
              <a:t>The post-SMOTE balanced data was used to predict and t the Logistic Regression Classier.</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237325" y="248350"/>
            <a:ext cx="7869300" cy="67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2000"/>
              <a:t>Classification Report</a:t>
            </a:r>
            <a:endParaRPr sz="2000"/>
          </a:p>
        </p:txBody>
      </p:sp>
      <p:pic>
        <p:nvPicPr>
          <p:cNvPr id="152" name="Google Shape;152;p26"/>
          <p:cNvPicPr preferRelativeResize="0"/>
          <p:nvPr/>
        </p:nvPicPr>
        <p:blipFill>
          <a:blip r:embed="rId3">
            <a:alphaModFix/>
          </a:blip>
          <a:stretch>
            <a:fillRect/>
          </a:stretch>
        </p:blipFill>
        <p:spPr>
          <a:xfrm>
            <a:off x="152400" y="1522100"/>
            <a:ext cx="8839201" cy="27499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7"/>
          <p:cNvSpPr txBox="1"/>
          <p:nvPr>
            <p:ph type="title"/>
          </p:nvPr>
        </p:nvSpPr>
        <p:spPr>
          <a:xfrm>
            <a:off x="237325" y="248350"/>
            <a:ext cx="7869300" cy="67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2000"/>
              <a:t>Confusion Matrix</a:t>
            </a:r>
            <a:endParaRPr sz="2000"/>
          </a:p>
        </p:txBody>
      </p:sp>
      <p:pic>
        <p:nvPicPr>
          <p:cNvPr id="158" name="Google Shape;158;p27"/>
          <p:cNvPicPr preferRelativeResize="0"/>
          <p:nvPr/>
        </p:nvPicPr>
        <p:blipFill>
          <a:blip r:embed="rId3">
            <a:alphaModFix/>
          </a:blip>
          <a:stretch>
            <a:fillRect/>
          </a:stretch>
        </p:blipFill>
        <p:spPr>
          <a:xfrm>
            <a:off x="2873349" y="481525"/>
            <a:ext cx="6042650" cy="41804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c. k-Nearest Neighbor</a:t>
            </a:r>
            <a:endParaRPr/>
          </a:p>
        </p:txBody>
      </p:sp>
      <p:sp>
        <p:nvSpPr>
          <p:cNvPr id="164" name="Google Shape;164;p28"/>
          <p:cNvSpPr txBox="1"/>
          <p:nvPr>
            <p:ph idx="1" type="body"/>
          </p:nvPr>
        </p:nvSpPr>
        <p:spPr>
          <a:xfrm>
            <a:off x="471900" y="1919075"/>
            <a:ext cx="73272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800"/>
              <a:t>k-Nearest Neighbor classifier was used from the scikit-learn library to run the k-Nearest Neighbor machine learning classier on the Car Accident Severity data.</a:t>
            </a:r>
            <a:endParaRPr sz="1800"/>
          </a:p>
          <a:p>
            <a:pPr indent="0" lvl="0" marL="0" rtl="0" algn="l">
              <a:spcBef>
                <a:spcPts val="1600"/>
              </a:spcBef>
              <a:spcAft>
                <a:spcPts val="0"/>
              </a:spcAft>
              <a:buNone/>
            </a:pPr>
            <a:r>
              <a:rPr lang="fr" sz="1800"/>
              <a:t>The best K, as shown below, for the model where the highest elbow bend exists is at 4. The post-SMOTE balanced data was used to predict and t the k-Nearest Neighbor classifier.</a:t>
            </a:r>
            <a:endParaRPr sz="1800"/>
          </a:p>
          <a:p>
            <a:pPr indent="0" lvl="0" marL="0" rtl="0" algn="l">
              <a:spcBef>
                <a:spcPts val="1600"/>
              </a:spcBef>
              <a:spcAft>
                <a:spcPts val="1600"/>
              </a:spcAft>
              <a:buNone/>
            </a:pPr>
            <a:r>
              <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237325" y="248350"/>
            <a:ext cx="7869300" cy="67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2000"/>
              <a:t>Best kNN value</a:t>
            </a:r>
            <a:endParaRPr sz="2000"/>
          </a:p>
        </p:txBody>
      </p:sp>
      <p:pic>
        <p:nvPicPr>
          <p:cNvPr id="170" name="Google Shape;170;p29"/>
          <p:cNvPicPr preferRelativeResize="0"/>
          <p:nvPr/>
        </p:nvPicPr>
        <p:blipFill>
          <a:blip r:embed="rId3">
            <a:alphaModFix/>
          </a:blip>
          <a:stretch>
            <a:fillRect/>
          </a:stretch>
        </p:blipFill>
        <p:spPr>
          <a:xfrm>
            <a:off x="2374725" y="557700"/>
            <a:ext cx="6261447" cy="39162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237325" y="248350"/>
            <a:ext cx="7869300" cy="67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2000"/>
              <a:t>Classification Report</a:t>
            </a:r>
            <a:endParaRPr sz="2000"/>
          </a:p>
        </p:txBody>
      </p:sp>
      <p:pic>
        <p:nvPicPr>
          <p:cNvPr id="176" name="Google Shape;176;p30"/>
          <p:cNvPicPr preferRelativeResize="0"/>
          <p:nvPr/>
        </p:nvPicPr>
        <p:blipFill>
          <a:blip r:embed="rId3">
            <a:alphaModFix/>
          </a:blip>
          <a:stretch>
            <a:fillRect/>
          </a:stretch>
        </p:blipFill>
        <p:spPr>
          <a:xfrm>
            <a:off x="112700" y="1271125"/>
            <a:ext cx="8918599" cy="26012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1"/>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182" name="Google Shape;182;p31"/>
          <p:cNvSpPr txBox="1"/>
          <p:nvPr>
            <p:ph type="title"/>
          </p:nvPr>
        </p:nvSpPr>
        <p:spPr>
          <a:xfrm>
            <a:off x="490250" y="767775"/>
            <a:ext cx="6078900" cy="409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a:t>4</a:t>
            </a:r>
            <a:r>
              <a:rPr lang="fr"/>
              <a:t>. Summary</a:t>
            </a:r>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descr="Gros plan latéral d'une main poussant un bouton sur une table de mixage" id="73" name="Google Shape;73;p14"/>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74" name="Google Shape;74;p14"/>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chemeClr val="lt1"/>
                </a:solidFill>
              </a:rPr>
              <a:t>Introduction</a:t>
            </a:r>
            <a:endParaRPr>
              <a:solidFill>
                <a:schemeClr val="lt1"/>
              </a:solidFill>
            </a:endParaRPr>
          </a:p>
        </p:txBody>
      </p:sp>
      <p:sp>
        <p:nvSpPr>
          <p:cNvPr id="75" name="Google Shape;75;p14"/>
          <p:cNvSpPr txBox="1"/>
          <p:nvPr>
            <p:ph idx="2" type="body"/>
          </p:nvPr>
        </p:nvSpPr>
        <p:spPr>
          <a:xfrm>
            <a:off x="4925525" y="724200"/>
            <a:ext cx="39786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1500"/>
              <a:t>The reduction in severity of accidents can be </a:t>
            </a:r>
            <a:r>
              <a:rPr lang="fr" sz="1500"/>
              <a:t>beneficial</a:t>
            </a:r>
            <a:r>
              <a:rPr lang="fr" sz="1500"/>
              <a:t> to the Public Development Authority of Seattle which works towards improving those road factors and the car drivers themselves who may take precaution to reduce the </a:t>
            </a:r>
            <a:r>
              <a:rPr lang="fr" sz="1500"/>
              <a:t>severity</a:t>
            </a:r>
            <a:r>
              <a:rPr lang="fr" sz="1500"/>
              <a:t> of accidents.</a:t>
            </a:r>
            <a:endParaRPr sz="1500"/>
          </a:p>
          <a:p>
            <a:pPr indent="0" lvl="0" marL="0" rtl="0" algn="l">
              <a:spcBef>
                <a:spcPts val="1600"/>
              </a:spcBef>
              <a:spcAft>
                <a:spcPts val="1600"/>
              </a:spcAft>
              <a:buNone/>
            </a:pPr>
            <a:r>
              <a:rPr lang="fr" sz="1500"/>
              <a:t>The project aims to predict how severity of accidents can be reduced based on a few factors</a:t>
            </a:r>
            <a:r>
              <a:rPr lang="fr" sz="1500"/>
              <a:t>.</a:t>
            </a:r>
            <a:endParaRPr sz="1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32"/>
          <p:cNvPicPr preferRelativeResize="0"/>
          <p:nvPr/>
        </p:nvPicPr>
        <p:blipFill>
          <a:blip r:embed="rId3">
            <a:alphaModFix/>
          </a:blip>
          <a:stretch>
            <a:fillRect/>
          </a:stretch>
        </p:blipFill>
        <p:spPr>
          <a:xfrm>
            <a:off x="152400" y="719538"/>
            <a:ext cx="8839201" cy="370442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33"/>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193" name="Google Shape;193;p33"/>
          <p:cNvSpPr txBox="1"/>
          <p:nvPr>
            <p:ph type="title"/>
          </p:nvPr>
        </p:nvSpPr>
        <p:spPr>
          <a:xfrm>
            <a:off x="490250" y="767775"/>
            <a:ext cx="6078900" cy="409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a:t>Conclusion</a:t>
            </a:r>
            <a:endParaRPr/>
          </a:p>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4"/>
          <p:cNvSpPr txBox="1"/>
          <p:nvPr/>
        </p:nvSpPr>
        <p:spPr>
          <a:xfrm>
            <a:off x="587025" y="572850"/>
            <a:ext cx="8096100" cy="3997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i="1" lang="fr" sz="1900">
                <a:solidFill>
                  <a:srgbClr val="FAFAFA"/>
                </a:solidFill>
                <a:latin typeface="Roboto"/>
                <a:ea typeface="Roboto"/>
                <a:cs typeface="Roboto"/>
                <a:sym typeface="Roboto"/>
              </a:rPr>
              <a:t>W</a:t>
            </a:r>
            <a:r>
              <a:rPr i="1" lang="fr" sz="1700">
                <a:solidFill>
                  <a:srgbClr val="FAFAFA"/>
                </a:solidFill>
                <a:latin typeface="Roboto"/>
                <a:ea typeface="Roboto"/>
                <a:cs typeface="Roboto"/>
                <a:sym typeface="Roboto"/>
              </a:rPr>
              <a:t>hen comparing all the models by their f1-scores, Precision and Recall, we can have a clearer picture in terms of the accuracy of the three models individually as a whole and how well they perform for each output of the target variable. When comparing these scores, we can see that the f1-score is highest for k-Nearest Neighbor at 0.75. However, later when we compare the precision and recall for each of the model, we can see that the k-Nearest Neighbor model performs poorly in the precision of 1 at 0.08. The variance is too high for the model to be selected as a viable option. When looking at the other two models, we can see that the Decision Tree has a more balanced precision for 0 and 1.</a:t>
            </a:r>
            <a:endParaRPr i="1" sz="1700">
              <a:solidFill>
                <a:srgbClr val="FAFAFA"/>
              </a:solidFill>
              <a:latin typeface="Roboto"/>
              <a:ea typeface="Roboto"/>
              <a:cs typeface="Roboto"/>
              <a:sym typeface="Roboto"/>
            </a:endParaRPr>
          </a:p>
          <a:p>
            <a:pPr indent="0" lvl="0" marL="0" rtl="0" algn="l">
              <a:lnSpc>
                <a:spcPct val="115000"/>
              </a:lnSpc>
              <a:spcBef>
                <a:spcPts val="1000"/>
              </a:spcBef>
              <a:spcAft>
                <a:spcPts val="0"/>
              </a:spcAft>
              <a:buNone/>
            </a:pPr>
            <a:r>
              <a:rPr i="1" lang="fr" sz="1700">
                <a:solidFill>
                  <a:srgbClr val="FAFAFA"/>
                </a:solidFill>
                <a:latin typeface="Roboto"/>
                <a:ea typeface="Roboto"/>
                <a:cs typeface="Roboto"/>
                <a:sym typeface="Roboto"/>
              </a:rPr>
              <a:t>Whereas, the Logistic Regression is more balanced when it comes to recall of 0 and 1. Furthermore, the average f1-score of the two models are very close but for the Logistic Regression it is higher by 0.04. It can be concluded that the both the models can be used side by side for the best performance.</a:t>
            </a:r>
            <a:endParaRPr i="1" sz="1700">
              <a:solidFill>
                <a:srgbClr val="FAFAFA"/>
              </a:solidFill>
              <a:latin typeface="Roboto"/>
              <a:ea typeface="Roboto"/>
              <a:cs typeface="Roboto"/>
              <a:sym typeface="Roboto"/>
            </a:endParaRPr>
          </a:p>
          <a:p>
            <a:pPr indent="0" lvl="0" marL="0" rtl="0" algn="l">
              <a:lnSpc>
                <a:spcPct val="115000"/>
              </a:lnSpc>
              <a:spcBef>
                <a:spcPts val="1000"/>
              </a:spcBef>
              <a:spcAft>
                <a:spcPts val="1000"/>
              </a:spcAft>
              <a:buNone/>
            </a:pPr>
            <a:r>
              <a:t/>
            </a:r>
            <a:endParaRPr i="1" sz="1200">
              <a:solidFill>
                <a:srgbClr val="FAFAFA"/>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5"/>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81" name="Google Shape;81;p15"/>
          <p:cNvSpPr txBox="1"/>
          <p:nvPr>
            <p:ph type="title"/>
          </p:nvPr>
        </p:nvSpPr>
        <p:spPr>
          <a:xfrm>
            <a:off x="490250" y="488250"/>
            <a:ext cx="6078900" cy="4090800"/>
          </a:xfrm>
          <a:prstGeom prst="rect">
            <a:avLst/>
          </a:prstGeom>
        </p:spPr>
        <p:txBody>
          <a:bodyPr anchorCtr="0" anchor="ctr" bIns="91425" lIns="91425" spcFirstLastPara="1" rIns="91425" wrap="square" tIns="91425">
            <a:noAutofit/>
          </a:bodyPr>
          <a:lstStyle/>
          <a:p>
            <a:pPr indent="-609600" lvl="0" marL="457200" rtl="0" algn="ctr">
              <a:spcBef>
                <a:spcPts val="0"/>
              </a:spcBef>
              <a:spcAft>
                <a:spcPts val="0"/>
              </a:spcAft>
              <a:buSzPts val="6000"/>
              <a:buAutoNum type="arabicPeriod"/>
            </a:pPr>
            <a:r>
              <a:rPr lang="fr"/>
              <a:t>Understanding Data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79500" y="264600"/>
            <a:ext cx="8385000" cy="139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sz="2000"/>
              <a:t>The models aim was to predict the severity of an accident, considering that, the variable of Severity Code was in the form of 1 (Property Damage Only) and 2 (Injury Collision) which were encoded to the form of 0 (Property Damage Only) and 1 (Injury Collision).</a:t>
            </a:r>
            <a:endParaRPr sz="2000"/>
          </a:p>
          <a:p>
            <a:pPr indent="0" lvl="0" marL="0" rtl="0" algn="l">
              <a:spcBef>
                <a:spcPts val="0"/>
              </a:spcBef>
              <a:spcAft>
                <a:spcPts val="0"/>
              </a:spcAft>
              <a:buNone/>
            </a:pPr>
            <a:r>
              <a:t/>
            </a:r>
            <a:endParaRPr sz="2000"/>
          </a:p>
        </p:txBody>
      </p:sp>
      <p:pic>
        <p:nvPicPr>
          <p:cNvPr id="87" name="Google Shape;87;p16"/>
          <p:cNvPicPr preferRelativeResize="0"/>
          <p:nvPr/>
        </p:nvPicPr>
        <p:blipFill>
          <a:blip r:embed="rId3">
            <a:alphaModFix/>
          </a:blip>
          <a:stretch>
            <a:fillRect/>
          </a:stretch>
        </p:blipFill>
        <p:spPr>
          <a:xfrm>
            <a:off x="653175" y="1759700"/>
            <a:ext cx="8111331" cy="3175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Feature Selection</a:t>
            </a:r>
            <a:endParaRPr/>
          </a:p>
        </p:txBody>
      </p:sp>
      <p:sp>
        <p:nvSpPr>
          <p:cNvPr id="93" name="Google Shape;93;p17"/>
          <p:cNvSpPr txBox="1"/>
          <p:nvPr>
            <p:ph idx="1" type="body"/>
          </p:nvPr>
        </p:nvSpPr>
        <p:spPr>
          <a:xfrm>
            <a:off x="471900" y="1919075"/>
            <a:ext cx="73272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800"/>
              <a:t>A total of 5 features were selected for this project along with the target variable being Severity Code.</a:t>
            </a:r>
            <a:endParaRPr sz="1800"/>
          </a:p>
          <a:p>
            <a:pPr indent="0" lvl="0" marL="0" rtl="0" algn="l">
              <a:spcBef>
                <a:spcPts val="1600"/>
              </a:spcBef>
              <a:spcAft>
                <a:spcPts val="0"/>
              </a:spcAft>
              <a:buNone/>
            </a:pPr>
            <a:r>
              <a:rPr lang="fr" sz="1800"/>
              <a:t>- INATTENTIONIND                     - UNDERINFL                          - WEATHER</a:t>
            </a:r>
            <a:endParaRPr sz="1800"/>
          </a:p>
          <a:p>
            <a:pPr indent="0" lvl="0" marL="0" rtl="0" algn="l">
              <a:spcBef>
                <a:spcPts val="1600"/>
              </a:spcBef>
              <a:spcAft>
                <a:spcPts val="1600"/>
              </a:spcAft>
              <a:buNone/>
            </a:pPr>
            <a:r>
              <a:rPr lang="fr" sz="1800"/>
              <a:t>- ROADCOND                                - LIGHTCOND                         - SPEEDING</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8"/>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99" name="Google Shape;99;p18"/>
          <p:cNvSpPr txBox="1"/>
          <p:nvPr>
            <p:ph type="title"/>
          </p:nvPr>
        </p:nvSpPr>
        <p:spPr>
          <a:xfrm>
            <a:off x="490250" y="488250"/>
            <a:ext cx="6078900" cy="409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a:t>2. Methodology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460950" y="2065350"/>
            <a:ext cx="36873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Exploratory Analysis</a:t>
            </a:r>
            <a:endParaRPr/>
          </a:p>
        </p:txBody>
      </p:sp>
      <p:sp>
        <p:nvSpPr>
          <p:cNvPr id="105" name="Google Shape;105;p19"/>
          <p:cNvSpPr txBox="1"/>
          <p:nvPr/>
        </p:nvSpPr>
        <p:spPr>
          <a:xfrm>
            <a:off x="4563150" y="572850"/>
            <a:ext cx="4119900" cy="3997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i="1" lang="fr" sz="1900">
                <a:solidFill>
                  <a:srgbClr val="FAFAFA"/>
                </a:solidFill>
                <a:latin typeface="Roboto"/>
                <a:ea typeface="Roboto"/>
                <a:cs typeface="Roboto"/>
                <a:sym typeface="Roboto"/>
              </a:rPr>
              <a:t>C</a:t>
            </a:r>
            <a:r>
              <a:rPr i="1" lang="fr" sz="1700">
                <a:solidFill>
                  <a:srgbClr val="FAFAFA"/>
                </a:solidFill>
                <a:latin typeface="Roboto"/>
                <a:ea typeface="Roboto"/>
                <a:cs typeface="Roboto"/>
                <a:sym typeface="Roboto"/>
              </a:rPr>
              <a:t>onsidering that the feature set and the target variable are categorical variables with the likes of weather, road condition and light condition being an above level 2 categorical variables whose values are limited and usually based on a particular nite group whose correlation might depict a different image then what it actually is. Generally, considering the effect of these variables in car accidents are important hence these variables were selected.</a:t>
            </a:r>
            <a:endParaRPr i="1" sz="1700">
              <a:solidFill>
                <a:srgbClr val="FAFAFA"/>
              </a:solidFill>
              <a:latin typeface="Roboto"/>
              <a:ea typeface="Roboto"/>
              <a:cs typeface="Roboto"/>
              <a:sym typeface="Roboto"/>
            </a:endParaRPr>
          </a:p>
          <a:p>
            <a:pPr indent="0" lvl="0" marL="0" rtl="0" algn="l">
              <a:lnSpc>
                <a:spcPct val="115000"/>
              </a:lnSpc>
              <a:spcBef>
                <a:spcPts val="1000"/>
              </a:spcBef>
              <a:spcAft>
                <a:spcPts val="1000"/>
              </a:spcAft>
              <a:buNone/>
            </a:pPr>
            <a:r>
              <a:t/>
            </a:r>
            <a:endParaRPr i="1" sz="1200">
              <a:solidFill>
                <a:srgbClr val="FAFAFA"/>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226075" y="357800"/>
            <a:ext cx="2808000" cy="141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sz="2800"/>
              <a:t>Machine Learning Model Selection</a:t>
            </a:r>
            <a:endParaRPr sz="2800"/>
          </a:p>
        </p:txBody>
      </p:sp>
      <p:sp>
        <p:nvSpPr>
          <p:cNvPr id="111" name="Google Shape;111;p20"/>
          <p:cNvSpPr txBox="1"/>
          <p:nvPr>
            <p:ph idx="1" type="body"/>
          </p:nvPr>
        </p:nvSpPr>
        <p:spPr>
          <a:xfrm>
            <a:off x="226075" y="2026650"/>
            <a:ext cx="2808000" cy="270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fr" sz="1600"/>
              <a:t>The machine learning models used are Logistic Regression, Decision Tree Analysis and k-Nearest Neighbor.</a:t>
            </a:r>
            <a:endParaRPr sz="1600"/>
          </a:p>
        </p:txBody>
      </p:sp>
      <p:sp>
        <p:nvSpPr>
          <p:cNvPr id="112" name="Google Shape;112;p20"/>
          <p:cNvSpPr txBox="1"/>
          <p:nvPr>
            <p:ph type="title"/>
          </p:nvPr>
        </p:nvSpPr>
        <p:spPr>
          <a:xfrm>
            <a:off x="4337500" y="514150"/>
            <a:ext cx="3753900" cy="9621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fr"/>
              <a:t>Logistic Regression</a:t>
            </a:r>
            <a:endParaRPr/>
          </a:p>
        </p:txBody>
      </p:sp>
      <p:cxnSp>
        <p:nvCxnSpPr>
          <p:cNvPr id="113" name="Google Shape;113;p20"/>
          <p:cNvCxnSpPr>
            <a:stCxn id="112" idx="2"/>
            <a:endCxn id="114" idx="0"/>
          </p:cNvCxnSpPr>
          <p:nvPr/>
        </p:nvCxnSpPr>
        <p:spPr>
          <a:xfrm>
            <a:off x="6214450" y="1476250"/>
            <a:ext cx="0" cy="614400"/>
          </a:xfrm>
          <a:prstGeom prst="straightConnector1">
            <a:avLst/>
          </a:prstGeom>
          <a:noFill/>
          <a:ln cap="flat" cmpd="sng" w="9525">
            <a:solidFill>
              <a:schemeClr val="dk2"/>
            </a:solidFill>
            <a:prstDash val="solid"/>
            <a:round/>
            <a:headEnd len="med" w="med" type="none"/>
            <a:tailEnd len="med" w="med" type="none"/>
          </a:ln>
        </p:spPr>
      </p:cxnSp>
      <p:sp>
        <p:nvSpPr>
          <p:cNvPr id="114" name="Google Shape;114;p20"/>
          <p:cNvSpPr txBox="1"/>
          <p:nvPr>
            <p:ph type="title"/>
          </p:nvPr>
        </p:nvSpPr>
        <p:spPr>
          <a:xfrm>
            <a:off x="4337500" y="2090676"/>
            <a:ext cx="3753900" cy="962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fr"/>
              <a:t>Decision Tree Analysis</a:t>
            </a:r>
            <a:endParaRPr/>
          </a:p>
        </p:txBody>
      </p:sp>
      <p:cxnSp>
        <p:nvCxnSpPr>
          <p:cNvPr id="115" name="Google Shape;115;p20"/>
          <p:cNvCxnSpPr>
            <a:stCxn id="114" idx="2"/>
            <a:endCxn id="116" idx="0"/>
          </p:cNvCxnSpPr>
          <p:nvPr/>
        </p:nvCxnSpPr>
        <p:spPr>
          <a:xfrm>
            <a:off x="6214450" y="3052776"/>
            <a:ext cx="0" cy="614400"/>
          </a:xfrm>
          <a:prstGeom prst="straightConnector1">
            <a:avLst/>
          </a:prstGeom>
          <a:noFill/>
          <a:ln cap="flat" cmpd="sng" w="9525">
            <a:solidFill>
              <a:schemeClr val="dk2"/>
            </a:solidFill>
            <a:prstDash val="solid"/>
            <a:round/>
            <a:headEnd len="med" w="med" type="none"/>
            <a:tailEnd len="med" w="med" type="none"/>
          </a:ln>
        </p:spPr>
      </p:cxnSp>
      <p:sp>
        <p:nvSpPr>
          <p:cNvPr id="116" name="Google Shape;116;p20"/>
          <p:cNvSpPr txBox="1"/>
          <p:nvPr>
            <p:ph type="title"/>
          </p:nvPr>
        </p:nvSpPr>
        <p:spPr>
          <a:xfrm>
            <a:off x="4337501" y="3667157"/>
            <a:ext cx="3753900" cy="9621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fr"/>
              <a:t>k-Nearest Neighbor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1"/>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122" name="Google Shape;122;p21"/>
          <p:cNvSpPr txBox="1"/>
          <p:nvPr>
            <p:ph type="title"/>
          </p:nvPr>
        </p:nvSpPr>
        <p:spPr>
          <a:xfrm>
            <a:off x="490250" y="488250"/>
            <a:ext cx="6078900" cy="409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fr"/>
              <a:t>3</a:t>
            </a:r>
            <a:r>
              <a:rPr lang="fr"/>
              <a:t>. Results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